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12"/>
  </p:notesMasterIdLst>
  <p:handoutMasterIdLst>
    <p:handoutMasterId r:id="rId13"/>
  </p:handoutMasterIdLst>
  <p:sldIdLst>
    <p:sldId id="300" r:id="rId3"/>
    <p:sldId id="335" r:id="rId4"/>
    <p:sldId id="334" r:id="rId5"/>
    <p:sldId id="337" r:id="rId6"/>
    <p:sldId id="338" r:id="rId7"/>
    <p:sldId id="339" r:id="rId8"/>
    <p:sldId id="340" r:id="rId9"/>
    <p:sldId id="341" r:id="rId10"/>
    <p:sldId id="342" r:id="rId11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CC3300"/>
    <a:srgbClr val="339933"/>
    <a:srgbClr val="00CC00"/>
    <a:srgbClr val="006600"/>
    <a:srgbClr val="008000"/>
    <a:srgbClr val="FFFFFF"/>
    <a:srgbClr val="CCFFFF"/>
    <a:srgbClr val="66CC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86419" autoAdjust="0"/>
  </p:normalViewPr>
  <p:slideViewPr>
    <p:cSldViewPr snapToGrid="0">
      <p:cViewPr varScale="1">
        <p:scale>
          <a:sx n="97" d="100"/>
          <a:sy n="97" d="100"/>
        </p:scale>
        <p:origin x="134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622" cy="494813"/>
          </a:xfrm>
          <a:prstGeom prst="rect">
            <a:avLst/>
          </a:prstGeom>
        </p:spPr>
        <p:txBody>
          <a:bodyPr vert="horz" lIns="90637" tIns="45318" rIns="90637" bIns="45318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572" y="0"/>
            <a:ext cx="2918622" cy="494813"/>
          </a:xfrm>
          <a:prstGeom prst="rect">
            <a:avLst/>
          </a:prstGeom>
        </p:spPr>
        <p:txBody>
          <a:bodyPr vert="horz" lIns="90637" tIns="45318" rIns="90637" bIns="45318" rtlCol="0"/>
          <a:lstStyle>
            <a:lvl1pPr algn="r">
              <a:defRPr sz="1100"/>
            </a:lvl1pPr>
          </a:lstStyle>
          <a:p>
            <a:fld id="{E38670E0-1886-4077-B82C-4CD76F3D4E19}" type="datetimeFigureOut">
              <a:rPr kumimoji="1" lang="ja-JP" altLang="en-US" smtClean="0"/>
              <a:t>2019/2/15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501"/>
            <a:ext cx="2918622" cy="494813"/>
          </a:xfrm>
          <a:prstGeom prst="rect">
            <a:avLst/>
          </a:prstGeom>
        </p:spPr>
        <p:txBody>
          <a:bodyPr vert="horz" lIns="90637" tIns="45318" rIns="90637" bIns="45318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572" y="9371501"/>
            <a:ext cx="2918622" cy="494813"/>
          </a:xfrm>
          <a:prstGeom prst="rect">
            <a:avLst/>
          </a:prstGeom>
        </p:spPr>
        <p:txBody>
          <a:bodyPr vert="horz" lIns="90637" tIns="45318" rIns="90637" bIns="45318" rtlCol="0" anchor="b"/>
          <a:lstStyle>
            <a:lvl1pPr algn="r">
              <a:defRPr sz="1100"/>
            </a:lvl1pPr>
          </a:lstStyle>
          <a:p>
            <a:fld id="{7A33DFB3-B488-47AD-8390-23B0B7FA35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70469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18831" cy="495029"/>
          </a:xfrm>
          <a:prstGeom prst="rect">
            <a:avLst/>
          </a:prstGeom>
        </p:spPr>
        <p:txBody>
          <a:bodyPr vert="horz" lIns="90637" tIns="45318" rIns="90637" bIns="45318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2"/>
            <a:ext cx="2918831" cy="495029"/>
          </a:xfrm>
          <a:prstGeom prst="rect">
            <a:avLst/>
          </a:prstGeom>
        </p:spPr>
        <p:txBody>
          <a:bodyPr vert="horz" lIns="90637" tIns="45318" rIns="90637" bIns="45318" rtlCol="0"/>
          <a:lstStyle>
            <a:lvl1pPr algn="r">
              <a:defRPr sz="1100"/>
            </a:lvl1pPr>
          </a:lstStyle>
          <a:p>
            <a:fld id="{72F2C4B6-E9EB-4660-B9A5-C05A6D825932}" type="datetimeFigureOut">
              <a:rPr kumimoji="1" lang="ja-JP" altLang="en-US" smtClean="0"/>
              <a:t>2019/2/15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37" tIns="45318" rIns="90637" bIns="4531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0637" tIns="45318" rIns="90637" bIns="4531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0637" tIns="45318" rIns="90637" bIns="45318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1" cy="495028"/>
          </a:xfrm>
          <a:prstGeom prst="rect">
            <a:avLst/>
          </a:prstGeom>
        </p:spPr>
        <p:txBody>
          <a:bodyPr vert="horz" lIns="90637" tIns="45318" rIns="90637" bIns="45318" rtlCol="0" anchor="b"/>
          <a:lstStyle>
            <a:lvl1pPr algn="r">
              <a:defRPr sz="1100"/>
            </a:lvl1pPr>
          </a:lstStyle>
          <a:p>
            <a:fld id="{112EFF4C-0549-4C74-8A53-69E3A1DEC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28502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5124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36426" indent="-283241">
              <a:defRPr sz="3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32964" indent="-226593">
              <a:defRPr sz="3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86149" indent="-226593">
              <a:defRPr sz="3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39335" indent="-226593">
              <a:defRPr sz="3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492521" indent="-226593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45706" indent="-226593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398892" indent="-226593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52077" indent="-226593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D61E94C4-6887-4839-B480-91FFD11A19A5}" type="slidenum">
              <a:rPr lang="ja-JP" altLang="en-US" sz="1100"/>
              <a:pPr/>
              <a:t>1</a:t>
            </a:fld>
            <a:endParaRPr lang="ja-JP" altLang="en-US" sz="1100"/>
          </a:p>
        </p:txBody>
      </p:sp>
    </p:spTree>
    <p:extLst>
      <p:ext uri="{BB962C8B-B14F-4D97-AF65-F5344CB8AC3E}">
        <p14:creationId xmlns:p14="http://schemas.microsoft.com/office/powerpoint/2010/main" val="3292550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EFF4C-0549-4C74-8A53-69E3A1DECCDC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2235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EFF4C-0549-4C74-8A53-69E3A1DECCDC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3011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EFF4C-0549-4C74-8A53-69E3A1DECCDC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3890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EFF4C-0549-4C74-8A53-69E3A1DECCDC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1427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EFF4C-0549-4C74-8A53-69E3A1DECCDC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78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 bwMode="auto">
          <a:xfrm>
            <a:off x="6444208" y="116632"/>
            <a:ext cx="2664296" cy="10081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792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643438" y="6453188"/>
            <a:ext cx="2133600" cy="2603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31013" y="6453188"/>
            <a:ext cx="2133600" cy="2682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9BE8D-C824-40F9-B308-53DB07D0722B}" type="slidenum">
              <a:rPr lang="ja-JP" altLang="de-DE"/>
              <a:pPr>
                <a:defRPr/>
              </a:pPr>
              <a:t>‹#›</a:t>
            </a:fld>
            <a:endParaRPr lang="de-DE" altLang="ja-JP"/>
          </a:p>
        </p:txBody>
      </p:sp>
    </p:spTree>
    <p:extLst>
      <p:ext uri="{BB962C8B-B14F-4D97-AF65-F5344CB8AC3E}">
        <p14:creationId xmlns:p14="http://schemas.microsoft.com/office/powerpoint/2010/main" val="226493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832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4213" y="188913"/>
            <a:ext cx="5975350" cy="10795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表プレースホルダー 2"/>
          <p:cNvSpPr>
            <a:spLocks noGrp="1"/>
          </p:cNvSpPr>
          <p:nvPr>
            <p:ph type="tbl" idx="1"/>
          </p:nvPr>
        </p:nvSpPr>
        <p:spPr>
          <a:xfrm>
            <a:off x="684213" y="1600200"/>
            <a:ext cx="80645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ja-JP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4213" y="6453188"/>
            <a:ext cx="2133600" cy="2682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89288" y="6453188"/>
            <a:ext cx="2895600" cy="2682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15113" y="6453188"/>
            <a:ext cx="2133600" cy="2682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D9C5A-5A7D-4F08-B5E0-F9BC5E9F10F3}" type="slidenum">
              <a:rPr lang="ja-JP" altLang="de-DE"/>
              <a:pPr>
                <a:defRPr/>
              </a:pPr>
              <a:t>‹#›</a:t>
            </a:fld>
            <a:endParaRPr lang="de-DE" altLang="ja-JP"/>
          </a:p>
        </p:txBody>
      </p:sp>
    </p:spTree>
    <p:extLst>
      <p:ext uri="{BB962C8B-B14F-4D97-AF65-F5344CB8AC3E}">
        <p14:creationId xmlns:p14="http://schemas.microsoft.com/office/powerpoint/2010/main" val="2677915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KOIKE_Powerpoint_Seite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96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正方形/長方形 6"/>
          <p:cNvSpPr/>
          <p:nvPr userDrawn="1"/>
        </p:nvSpPr>
        <p:spPr bwMode="auto">
          <a:xfrm>
            <a:off x="6444208" y="116632"/>
            <a:ext cx="2664296" cy="10081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" name="正方形/長方形 1"/>
          <p:cNvSpPr/>
          <p:nvPr userDrawn="1"/>
        </p:nvSpPr>
        <p:spPr bwMode="auto">
          <a:xfrm>
            <a:off x="2714162" y="1114114"/>
            <a:ext cx="5609706" cy="3187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8468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E31313"/>
        </a:buClr>
        <a:buFont typeface="Wingdings" panose="05000000000000000000" pitchFamily="2" charset="2"/>
        <a:buChar char="§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E31313"/>
        </a:buClr>
        <a:buFont typeface="Wingdings" panose="05000000000000000000" pitchFamily="2" charset="2"/>
        <a:buChar char="§"/>
        <a:defRPr kumimoji="1"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E31313"/>
        </a:buClr>
        <a:buFont typeface="Wingdings" panose="05000000000000000000" pitchFamily="2" charset="2"/>
        <a:buChar char="§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E31313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E31313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E31313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E31313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E31313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E31313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KOIKE_Powerpoint_Seit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正方形/長方形 7"/>
          <p:cNvSpPr/>
          <p:nvPr/>
        </p:nvSpPr>
        <p:spPr bwMode="auto">
          <a:xfrm>
            <a:off x="6444208" y="116632"/>
            <a:ext cx="2664296" cy="10081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31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E31313"/>
        </a:buClr>
        <a:buFont typeface="Wingdings" panose="05000000000000000000" pitchFamily="2" charset="2"/>
        <a:buChar char="§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E31313"/>
        </a:buClr>
        <a:buFont typeface="Wingdings" panose="05000000000000000000" pitchFamily="2" charset="2"/>
        <a:buChar char="§"/>
        <a:defRPr kumimoji="1"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E31313"/>
        </a:buClr>
        <a:buFont typeface="Wingdings" panose="05000000000000000000" pitchFamily="2" charset="2"/>
        <a:buChar char="§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E31313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E31313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E31313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E31313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E31313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E31313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1042988" y="2133600"/>
            <a:ext cx="7772400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50" charset="-128"/>
                <a:cs typeface="Arial Unicode MS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50" charset="-128"/>
                <a:cs typeface="Arial Unicode MS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50" charset="-128"/>
                <a:cs typeface="Arial Unicode MS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50" charset="-128"/>
                <a:cs typeface="Arial Unicode MS" pitchFamily="50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50" charset="-128"/>
                <a:cs typeface="Arial Unicode MS" pitchFamily="50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50" charset="-128"/>
                <a:cs typeface="Arial Unicode MS" pitchFamily="50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50" charset="-128"/>
                <a:cs typeface="Arial Unicode MS" pitchFamily="50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>
              <a:defRPr/>
            </a:pPr>
            <a:r>
              <a:rPr lang="ko-KR" altLang="en-US" b="1" kern="0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정리정돈</a:t>
            </a:r>
            <a:r>
              <a:rPr lang="en-US" altLang="ko-KR" b="1" kern="0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(CLEAN UP)</a:t>
            </a:r>
            <a:r>
              <a:rPr lang="ko-KR" altLang="en-US" b="1" kern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로봇</a:t>
            </a:r>
            <a:endParaRPr lang="en-US" altLang="ja-JP" b="1" kern="0" dirty="0" smtClean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defRPr/>
            </a:pPr>
            <a:r>
              <a:rPr lang="ko-KR" altLang="en-US" b="1" kern="0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분류시스템</a:t>
            </a:r>
            <a:endParaRPr lang="en-US" altLang="ja-JP" b="1" kern="0" dirty="0" smtClean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099" name="テキスト ボックス 1"/>
          <p:cNvSpPr txBox="1">
            <a:spLocks noChangeArrowheads="1"/>
          </p:cNvSpPr>
          <p:nvPr/>
        </p:nvSpPr>
        <p:spPr bwMode="auto">
          <a:xfrm>
            <a:off x="4643438" y="5661025"/>
            <a:ext cx="4321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31313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E31313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31313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3131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3131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131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131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131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131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kumimoji="1"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2017</a:t>
            </a:r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r>
              <a:rPr kumimoji="1"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11</a:t>
            </a:r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kumimoji="1"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</a:t>
            </a:r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小池酸素工業株式会社</a:t>
            </a:r>
          </a:p>
        </p:txBody>
      </p:sp>
      <p:sp>
        <p:nvSpPr>
          <p:cNvPr id="4100" name="テキスト ボックス 1"/>
          <p:cNvSpPr txBox="1">
            <a:spLocks noChangeArrowheads="1"/>
          </p:cNvSpPr>
          <p:nvPr/>
        </p:nvSpPr>
        <p:spPr bwMode="auto">
          <a:xfrm>
            <a:off x="19050" y="6453188"/>
            <a:ext cx="43211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31313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E31313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31313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3131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3131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131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131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131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131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1" lang="en-US" altLang="ja-JP" sz="8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Konnection</a:t>
            </a:r>
            <a:r>
              <a:rPr kumimoji="1" lang="ja-JP" altLang="en-US" sz="8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とは：</a:t>
            </a:r>
            <a:endParaRPr kumimoji="1" lang="en-US" altLang="ja-JP" sz="80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ja-JP" sz="8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KOIKE</a:t>
            </a:r>
            <a:r>
              <a:rPr lang="ja-JP" altLang="en-US" sz="8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</a:t>
            </a:r>
            <a:r>
              <a:rPr lang="en-US" altLang="ja-JP" sz="8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IoT</a:t>
            </a:r>
            <a:r>
              <a:rPr lang="ja-JP" altLang="en-US" sz="8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ソリューションにおけるソフトウエア部分を表す造語、商品名</a:t>
            </a:r>
            <a:endParaRPr kumimoji="1" lang="ja-JP" altLang="en-US" sz="80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792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4213" y="555171"/>
            <a:ext cx="5975350" cy="713242"/>
          </a:xfrm>
        </p:spPr>
        <p:txBody>
          <a:bodyPr/>
          <a:lstStyle/>
          <a:p>
            <a:r>
              <a:rPr kumimoji="1" lang="ko-KR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현상의 과제 및 해결수단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正方形/長方形 2"/>
          <p:cNvSpPr>
            <a:spLocks noChangeArrowheads="1"/>
          </p:cNvSpPr>
          <p:nvPr/>
        </p:nvSpPr>
        <p:spPr bwMode="auto">
          <a:xfrm>
            <a:off x="539750" y="1509713"/>
            <a:ext cx="8097838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31313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E31313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31313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3131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3131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131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131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131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131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Aft>
                <a:spcPts val="0"/>
              </a:spcAft>
              <a:buNone/>
            </a:pPr>
            <a:r>
              <a:rPr lang="ko-KR" altLang="en-US" sz="2000" kern="1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스케쥴운전후의</a:t>
            </a:r>
            <a:r>
              <a:rPr lang="ko-KR" altLang="en-US" sz="20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과제</a:t>
            </a:r>
            <a:endParaRPr lang="en-US" altLang="ja-JP" sz="20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None/>
            </a:pPr>
            <a:r>
              <a:rPr lang="ko-KR" altLang="en-US" sz="20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절단제품의 정리정돈에 시간이 걸린다</a:t>
            </a:r>
            <a:r>
              <a:rPr lang="en-US" altLang="ko-KR" sz="20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.</a:t>
            </a:r>
            <a:endParaRPr lang="en-US" altLang="ja-JP" sz="20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None/>
            </a:pPr>
            <a:r>
              <a:rPr lang="ko-KR" altLang="en-US" sz="20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절단제품의 정리정돈이 끝날 때까지 재료의 </a:t>
            </a:r>
            <a:r>
              <a:rPr lang="ko-KR" altLang="en-US" sz="2000" kern="1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셋팅이</a:t>
            </a:r>
            <a:r>
              <a:rPr lang="ko-KR" altLang="en-US" sz="20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불가하다</a:t>
            </a:r>
            <a:r>
              <a:rPr lang="en-US" altLang="ko-KR" sz="20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.</a:t>
            </a:r>
            <a:endParaRPr lang="en-US" altLang="ja-JP" sz="20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None/>
            </a:pPr>
            <a:r>
              <a:rPr lang="ko-KR" altLang="en-US" sz="20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제품회수 인원이 필요하며 무인화가 곤란하다</a:t>
            </a:r>
            <a:r>
              <a:rPr lang="en-US" altLang="ko-KR" sz="20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.</a:t>
            </a:r>
            <a:endParaRPr lang="en-US" altLang="ja-JP" sz="20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None/>
            </a:pPr>
            <a:endParaRPr lang="en-US" altLang="ja-JP" sz="20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None/>
            </a:pPr>
            <a:r>
              <a:rPr lang="ko-KR" altLang="en-US" sz="20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해결수단</a:t>
            </a:r>
            <a:endParaRPr lang="ja-JP" altLang="ja-JP" sz="2000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None/>
            </a:pPr>
            <a:r>
              <a:rPr lang="ko-KR" altLang="en-US" sz="20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정리정돈로봇의 운용이 가능하면 </a:t>
            </a:r>
            <a:r>
              <a:rPr lang="ko-KR" altLang="en-US" sz="2000" kern="1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싸이클타임을</a:t>
            </a:r>
            <a:r>
              <a:rPr lang="ko-KR" altLang="en-US" sz="20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대폭으로 단축 할</a:t>
            </a:r>
            <a:endParaRPr lang="en-US" altLang="ko-KR" sz="20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None/>
            </a:pPr>
            <a:r>
              <a:rPr lang="ko-KR" altLang="en-US" sz="20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수 있다</a:t>
            </a:r>
            <a:r>
              <a:rPr lang="ja-JP" altLang="en-US" sz="20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（</a:t>
            </a:r>
            <a:r>
              <a:rPr lang="ko-KR" altLang="en-US" sz="20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무인화</a:t>
            </a:r>
            <a:r>
              <a:rPr lang="en-US" altLang="ko-KR" sz="20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,</a:t>
            </a:r>
            <a:r>
              <a:rPr lang="ko-KR" altLang="en-US" sz="2000" kern="10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성력화가 가능하다</a:t>
            </a:r>
            <a:r>
              <a:rPr lang="ja-JP" altLang="en-US" sz="20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）</a:t>
            </a:r>
            <a:endParaRPr lang="ja-JP" altLang="ja-JP" sz="2000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None/>
            </a:pPr>
            <a:r>
              <a:rPr lang="ko-KR" altLang="en-US" sz="20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제품별</a:t>
            </a:r>
            <a:r>
              <a:rPr lang="en-US" altLang="ko-KR" sz="20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,</a:t>
            </a:r>
            <a:r>
              <a:rPr lang="ko-KR" altLang="en-US" sz="2000" kern="10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형상별</a:t>
            </a:r>
            <a:r>
              <a:rPr lang="en-US" altLang="ko-KR" sz="20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,</a:t>
            </a:r>
            <a:r>
              <a:rPr lang="ko-KR" altLang="en-US" sz="2000" kern="10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부분별등 분류룰을 결정하면 제품분실등을 방지할 </a:t>
            </a:r>
            <a:endParaRPr lang="en-US" altLang="ko-KR" sz="20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None/>
            </a:pPr>
            <a:r>
              <a:rPr lang="ko-KR" altLang="en-US" sz="20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수 있다</a:t>
            </a:r>
            <a:r>
              <a:rPr lang="en-US" altLang="ko-KR" sz="20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.</a:t>
            </a:r>
            <a:endParaRPr lang="en-US" altLang="ja-JP" sz="20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1893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4213" y="664029"/>
            <a:ext cx="5975350" cy="604384"/>
          </a:xfrm>
        </p:spPr>
        <p:txBody>
          <a:bodyPr/>
          <a:lstStyle/>
          <a:p>
            <a:r>
              <a:rPr lang="ko-KR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기본동작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正方形/長方形 2"/>
          <p:cNvSpPr>
            <a:spLocks noChangeArrowheads="1"/>
          </p:cNvSpPr>
          <p:nvPr/>
        </p:nvSpPr>
        <p:spPr bwMode="auto">
          <a:xfrm>
            <a:off x="539750" y="1509713"/>
            <a:ext cx="8097838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31313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E31313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31313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3131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3131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131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131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131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131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Aft>
                <a:spcPts val="0"/>
              </a:spcAft>
              <a:buNone/>
            </a:pPr>
            <a:r>
              <a:rPr lang="ko-KR" altLang="en-US" sz="20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레이저절단기와의 연동동작</a:t>
            </a:r>
            <a:endParaRPr lang="en-US" altLang="ja-JP" sz="20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None/>
            </a:pPr>
            <a:r>
              <a:rPr lang="en-US" altLang="ja-JP" sz="20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NC</a:t>
            </a:r>
            <a:r>
              <a:rPr lang="ko-KR" altLang="en-US" sz="2000" kern="10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데이터의 연계로 레이저절단기측에서 인식한 </a:t>
            </a:r>
            <a:r>
              <a:rPr lang="en-US" altLang="ja-JP" sz="20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NC</a:t>
            </a:r>
            <a:r>
              <a:rPr lang="ko-KR" altLang="en-US" sz="2000" kern="10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데이터의 절단형상을 정리정돈로봇측에 자동전송하여 정리정돈이 가능하다</a:t>
            </a:r>
            <a:r>
              <a:rPr lang="en-US" altLang="ko-KR" sz="20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.</a:t>
            </a:r>
            <a:endParaRPr lang="en-US" altLang="ja-JP" sz="20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None/>
            </a:pPr>
            <a:r>
              <a:rPr lang="ko-KR" altLang="en-US" sz="20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분류</a:t>
            </a:r>
            <a:r>
              <a:rPr lang="ja-JP" altLang="en-US" sz="20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・</a:t>
            </a:r>
            <a:r>
              <a:rPr lang="ko-KR" altLang="en-US" sz="20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적재처리</a:t>
            </a:r>
            <a:endParaRPr lang="en-US" altLang="ja-JP" sz="20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None/>
            </a:pPr>
            <a:r>
              <a:rPr lang="ko-KR" altLang="en-US" sz="20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동일형상의 분류</a:t>
            </a:r>
            <a:r>
              <a:rPr lang="ja-JP" altLang="en-US" sz="20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・</a:t>
            </a:r>
            <a:r>
              <a:rPr lang="ko-KR" altLang="en-US" sz="2000" kern="1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적재시는</a:t>
            </a:r>
            <a:r>
              <a:rPr lang="ko-KR" altLang="en-US" sz="20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같은 움직임으로 적재한다</a:t>
            </a:r>
            <a:r>
              <a:rPr lang="en-US" altLang="ko-KR" sz="20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.</a:t>
            </a:r>
            <a:endParaRPr lang="en-US" altLang="ja-JP" sz="20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None/>
            </a:pPr>
            <a:r>
              <a:rPr lang="ko-KR" altLang="en-US" sz="2000" kern="1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수주번호별로</a:t>
            </a:r>
            <a:r>
              <a:rPr lang="ko-KR" altLang="en-US" sz="20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적재한다</a:t>
            </a:r>
            <a:r>
              <a:rPr lang="en-US" altLang="ko-KR" sz="20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.</a:t>
            </a:r>
            <a:endParaRPr lang="en-US" altLang="ja-JP" sz="20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None/>
            </a:pPr>
            <a:r>
              <a:rPr lang="ko-KR" altLang="en-US" sz="2000" kern="1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출하처별로</a:t>
            </a:r>
            <a:r>
              <a:rPr lang="ko-KR" altLang="en-US" sz="20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적재한다</a:t>
            </a:r>
            <a:r>
              <a:rPr lang="en-US" altLang="ko-KR" sz="20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.</a:t>
            </a:r>
            <a:endParaRPr lang="en-US" altLang="ja-JP" sz="20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None/>
            </a:pPr>
            <a:endParaRPr lang="en-US" altLang="ja-JP" sz="2000" kern="100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ko-KR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분류로봇 단독운전</a:t>
            </a:r>
            <a:endParaRPr lang="en-US" altLang="ja-JP" sz="20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ko-KR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레이저절단기와의 연동을 행하지 않고 단독의 분류운전이 가능</a:t>
            </a:r>
            <a:r>
              <a:rPr lang="en-US" altLang="ko-KR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.</a:t>
            </a:r>
            <a:endParaRPr lang="en-US" altLang="ja-JP" sz="20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ko-KR" altLang="en-US" sz="20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특허제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6045437</a:t>
            </a:r>
            <a:r>
              <a:rPr lang="ko-KR" altLang="en-US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호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ko-KR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구분장치</a:t>
            </a:r>
            <a:endParaRPr lang="en-US" altLang="ja-JP" sz="20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ko-KR" altLang="en-US" sz="20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특허제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6226328</a:t>
            </a:r>
            <a:r>
              <a:rPr lang="ko-KR" altLang="en-US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호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ko-KR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레이저절단방법</a:t>
            </a:r>
            <a:endParaRPr lang="en-US" altLang="ja-JP" sz="20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0851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4213" y="664029"/>
            <a:ext cx="5975350" cy="604384"/>
          </a:xfrm>
        </p:spPr>
        <p:txBody>
          <a:bodyPr/>
          <a:lstStyle/>
          <a:p>
            <a:r>
              <a:rPr lang="ko-KR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기본동작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正方形/長方形 2"/>
          <p:cNvSpPr>
            <a:spLocks noChangeArrowheads="1"/>
          </p:cNvSpPr>
          <p:nvPr/>
        </p:nvSpPr>
        <p:spPr bwMode="auto">
          <a:xfrm>
            <a:off x="539750" y="1509713"/>
            <a:ext cx="8097838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31313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E31313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31313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3131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3131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131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131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131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131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Aft>
                <a:spcPts val="0"/>
              </a:spcAft>
              <a:buNone/>
            </a:pPr>
            <a:r>
              <a:rPr lang="ja-JP" altLang="en-US" sz="20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①</a:t>
            </a:r>
            <a:r>
              <a:rPr lang="ko-KR" altLang="en-US" sz="2000" kern="1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레이저절단기측에서</a:t>
            </a:r>
            <a:r>
              <a:rPr lang="ko-KR" altLang="en-US" sz="20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ko-KR" altLang="en-US" sz="2000" kern="1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스케쥴운전</a:t>
            </a:r>
            <a:endParaRPr lang="en-US" altLang="ja-JP" sz="20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None/>
            </a:pPr>
            <a:endParaRPr lang="en-US" altLang="ja-JP" sz="2000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None/>
            </a:pPr>
            <a:endParaRPr lang="en-US" altLang="ja-JP" sz="20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None/>
            </a:pPr>
            <a:endParaRPr lang="en-US" altLang="ja-JP" sz="2000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None/>
            </a:pPr>
            <a:endParaRPr lang="en-US" altLang="ja-JP" sz="20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None/>
            </a:pPr>
            <a:endParaRPr lang="en-US" altLang="ja-JP" sz="2000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None/>
            </a:pPr>
            <a:endParaRPr lang="en-US" altLang="ja-JP" sz="20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" y="1942420"/>
            <a:ext cx="8202160" cy="393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499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4213" y="664029"/>
            <a:ext cx="5975350" cy="604384"/>
          </a:xfrm>
        </p:spPr>
        <p:txBody>
          <a:bodyPr/>
          <a:lstStyle/>
          <a:p>
            <a:r>
              <a:rPr lang="ko-KR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기본동작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正方形/長方形 2"/>
          <p:cNvSpPr>
            <a:spLocks noChangeArrowheads="1"/>
          </p:cNvSpPr>
          <p:nvPr/>
        </p:nvSpPr>
        <p:spPr bwMode="auto">
          <a:xfrm>
            <a:off x="539750" y="1509713"/>
            <a:ext cx="8097838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31313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E31313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31313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3131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3131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131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131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131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131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Aft>
                <a:spcPts val="0"/>
              </a:spcAft>
              <a:buNone/>
            </a:pPr>
            <a:r>
              <a:rPr lang="ja-JP" altLang="en-US" sz="20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②</a:t>
            </a:r>
            <a:r>
              <a:rPr lang="ko-KR" altLang="en-US" sz="20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좌표회전</a:t>
            </a:r>
            <a:r>
              <a:rPr lang="en-US" altLang="ja-JP" sz="20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P1,P2</a:t>
            </a:r>
            <a:r>
              <a:rPr lang="ko-KR" altLang="en-US" sz="2000" kern="10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좌표인식</a:t>
            </a:r>
            <a:r>
              <a:rPr lang="en-US" altLang="ko-KR" sz="20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(</a:t>
            </a:r>
            <a:r>
              <a:rPr lang="ko-KR" altLang="en-US" sz="2000" kern="10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최대</a:t>
            </a:r>
            <a:r>
              <a:rPr lang="en-US" altLang="ja-JP" sz="20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40</a:t>
            </a:r>
            <a:r>
              <a:rPr lang="ko-KR" altLang="en-US" sz="2000" kern="10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매</a:t>
            </a:r>
            <a:r>
              <a:rPr lang="ja-JP" altLang="en-US" sz="20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）</a:t>
            </a:r>
            <a:endParaRPr lang="en-US" altLang="ja-JP" sz="20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None/>
            </a:pPr>
            <a:r>
              <a:rPr lang="ja-JP" altLang="en-US" sz="20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ko-KR" altLang="en-US" sz="20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정리정돈로봇의 연동</a:t>
            </a:r>
            <a:r>
              <a:rPr lang="en-US" altLang="ja-JP" sz="20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SW</a:t>
            </a:r>
            <a:r>
              <a:rPr lang="ko-KR" altLang="en-US" sz="2000" kern="10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로 운전개시</a:t>
            </a:r>
            <a:endParaRPr lang="en-US" altLang="ja-JP" sz="20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None/>
            </a:pPr>
            <a:endParaRPr lang="en-US" altLang="ja-JP" sz="2000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None/>
            </a:pPr>
            <a:endParaRPr lang="en-US" altLang="ja-JP" sz="20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" y="2263765"/>
            <a:ext cx="8191261" cy="392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568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4213" y="664029"/>
            <a:ext cx="5975350" cy="604384"/>
          </a:xfrm>
        </p:spPr>
        <p:txBody>
          <a:bodyPr/>
          <a:lstStyle/>
          <a:p>
            <a:r>
              <a:rPr lang="ko-KR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기본동작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正方形/長方形 2"/>
          <p:cNvSpPr>
            <a:spLocks noChangeArrowheads="1"/>
          </p:cNvSpPr>
          <p:nvPr/>
        </p:nvSpPr>
        <p:spPr bwMode="auto">
          <a:xfrm>
            <a:off x="539750" y="1509713"/>
            <a:ext cx="8097838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31313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E31313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31313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3131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3131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131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131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131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131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Aft>
                <a:spcPts val="0"/>
              </a:spcAft>
              <a:buNone/>
            </a:pPr>
            <a:r>
              <a:rPr lang="ja-JP" altLang="en-US" sz="20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③</a:t>
            </a:r>
            <a:r>
              <a:rPr lang="ko-KR" altLang="en-US" sz="20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레이저절단 개시</a:t>
            </a:r>
            <a:endParaRPr lang="en-US" altLang="ja-JP" sz="20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None/>
            </a:pPr>
            <a:endParaRPr lang="en-US" altLang="ja-JP" sz="2000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None/>
            </a:pPr>
            <a:endParaRPr lang="en-US" altLang="ja-JP" sz="20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None/>
            </a:pPr>
            <a:endParaRPr lang="en-US" altLang="ja-JP" sz="20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" y="1915205"/>
            <a:ext cx="8085757" cy="371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965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4213" y="664029"/>
            <a:ext cx="5975350" cy="604384"/>
          </a:xfrm>
        </p:spPr>
        <p:txBody>
          <a:bodyPr/>
          <a:lstStyle/>
          <a:p>
            <a:r>
              <a:rPr kumimoji="1" lang="ko-KR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기본동작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正方形/長方形 2"/>
          <p:cNvSpPr>
            <a:spLocks noChangeArrowheads="1"/>
          </p:cNvSpPr>
          <p:nvPr/>
        </p:nvSpPr>
        <p:spPr bwMode="auto">
          <a:xfrm>
            <a:off x="539750" y="1509713"/>
            <a:ext cx="8097838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31313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E31313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31313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3131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3131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131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131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131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131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Aft>
                <a:spcPts val="0"/>
              </a:spcAft>
              <a:buNone/>
            </a:pPr>
            <a:r>
              <a:rPr lang="ja-JP" altLang="en-US" sz="20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④</a:t>
            </a:r>
            <a:r>
              <a:rPr lang="ko-KR" altLang="en-US" sz="20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정리정돈로봇이 </a:t>
            </a:r>
            <a:r>
              <a:rPr lang="ko-KR" altLang="en-US" sz="2000" kern="1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픽킹개시</a:t>
            </a:r>
            <a:endParaRPr lang="en-US" altLang="ja-JP" sz="20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None/>
            </a:pPr>
            <a:endParaRPr lang="en-US" altLang="ja-JP" sz="2000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None/>
            </a:pPr>
            <a:endParaRPr lang="en-US" altLang="ja-JP" sz="20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None/>
            </a:pPr>
            <a:endParaRPr lang="en-US" altLang="ja-JP" sz="20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" y="1926771"/>
            <a:ext cx="7960179" cy="382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24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4213" y="664029"/>
            <a:ext cx="5975350" cy="604384"/>
          </a:xfrm>
        </p:spPr>
        <p:txBody>
          <a:bodyPr/>
          <a:lstStyle/>
          <a:p>
            <a:r>
              <a:rPr lang="ko-KR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기본동작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正方形/長方形 2"/>
          <p:cNvSpPr>
            <a:spLocks noChangeArrowheads="1"/>
          </p:cNvSpPr>
          <p:nvPr/>
        </p:nvSpPr>
        <p:spPr bwMode="auto">
          <a:xfrm>
            <a:off x="539750" y="1509713"/>
            <a:ext cx="8097838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31313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E31313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31313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3131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3131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131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131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131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131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Aft>
                <a:spcPts val="0"/>
              </a:spcAft>
              <a:buNone/>
            </a:pPr>
            <a:r>
              <a:rPr lang="ja-JP" altLang="en-US" sz="20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⑤</a:t>
            </a:r>
            <a:r>
              <a:rPr lang="ko-KR" altLang="en-US" sz="2000" kern="1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지시별로</a:t>
            </a:r>
            <a:r>
              <a:rPr lang="ko-KR" altLang="en-US" sz="20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적재</a:t>
            </a:r>
            <a:r>
              <a:rPr lang="en-US" altLang="ko-KR" sz="20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,</a:t>
            </a:r>
            <a:r>
              <a:rPr lang="ko-KR" altLang="en-US" sz="2000" kern="10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분류개시</a:t>
            </a:r>
            <a:endParaRPr lang="en-US" altLang="ja-JP" sz="20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None/>
            </a:pPr>
            <a:endParaRPr lang="en-US" altLang="ja-JP" sz="2000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None/>
            </a:pPr>
            <a:endParaRPr lang="en-US" altLang="ja-JP" sz="20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None/>
            </a:pP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" y="1927453"/>
            <a:ext cx="8234136" cy="390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539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4213" y="664029"/>
            <a:ext cx="5975350" cy="604384"/>
          </a:xfrm>
        </p:spPr>
        <p:txBody>
          <a:bodyPr/>
          <a:lstStyle/>
          <a:p>
            <a:r>
              <a:rPr lang="ko-KR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기본사양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正方形/長方形 2"/>
          <p:cNvSpPr>
            <a:spLocks noChangeArrowheads="1"/>
          </p:cNvSpPr>
          <p:nvPr/>
        </p:nvSpPr>
        <p:spPr bwMode="auto">
          <a:xfrm>
            <a:off x="539750" y="1509713"/>
            <a:ext cx="8097838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31313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E31313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31313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3131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3131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131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131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131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131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Aft>
                <a:spcPts val="0"/>
              </a:spcAft>
              <a:buNone/>
            </a:pPr>
            <a:r>
              <a:rPr lang="ko-KR" altLang="en-US" sz="20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로봇사양</a:t>
            </a:r>
            <a:endParaRPr lang="en-US" altLang="ja-JP" sz="20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None/>
            </a:pPr>
            <a:r>
              <a:rPr lang="ko-KR" altLang="en-US" sz="20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최대이동운반중량</a:t>
            </a:r>
            <a:r>
              <a:rPr lang="ja-JP" altLang="en-US" sz="20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：</a:t>
            </a:r>
            <a:r>
              <a:rPr lang="en-US" altLang="ja-JP" sz="20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50Kg</a:t>
            </a:r>
          </a:p>
          <a:p>
            <a:pPr algn="just">
              <a:spcAft>
                <a:spcPts val="0"/>
              </a:spcAft>
              <a:buNone/>
            </a:pPr>
            <a:r>
              <a:rPr lang="ko-KR" altLang="en-US" sz="20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두께</a:t>
            </a:r>
            <a:r>
              <a:rPr lang="ja-JP" altLang="en-US" sz="20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：</a:t>
            </a:r>
            <a:r>
              <a:rPr lang="en-US" altLang="ja-JP" sz="20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6</a:t>
            </a:r>
            <a:r>
              <a:rPr lang="ja-JP" altLang="en-US" sz="20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～</a:t>
            </a:r>
            <a:r>
              <a:rPr lang="en-US" altLang="ja-JP" sz="20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22t</a:t>
            </a:r>
          </a:p>
          <a:p>
            <a:pPr algn="just">
              <a:spcAft>
                <a:spcPts val="0"/>
              </a:spcAft>
              <a:buNone/>
            </a:pPr>
            <a:r>
              <a:rPr lang="ko-KR" altLang="en-US" sz="20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부재사이즈</a:t>
            </a:r>
            <a:r>
              <a:rPr lang="ja-JP" altLang="en-US" sz="20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：</a:t>
            </a:r>
            <a:r>
              <a:rPr lang="ko-KR" altLang="en-US" sz="20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최대</a:t>
            </a:r>
            <a:r>
              <a:rPr lang="en-US" altLang="ja-JP" sz="20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500×2000mm</a:t>
            </a:r>
            <a:endParaRPr lang="en-US" altLang="ja-JP" sz="20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None/>
            </a:pPr>
            <a:r>
              <a:rPr lang="ja-JP" altLang="en-US" sz="20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20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　　　　</a:t>
            </a:r>
            <a:r>
              <a:rPr lang="ko-KR" altLang="en-US" sz="20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최소</a:t>
            </a:r>
            <a:r>
              <a:rPr lang="en-US" altLang="ja-JP" sz="20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70×70mm</a:t>
            </a:r>
            <a:endParaRPr lang="en-US" altLang="ja-JP" sz="20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ko-KR" altLang="en-US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마그넷으로 들어 올리기 가능한 재료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20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ko-KR" altLang="en-US" sz="20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특허제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6045437</a:t>
            </a:r>
            <a:r>
              <a:rPr lang="ko-KR" altLang="en-US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호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ko-KR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구분장치</a:t>
            </a:r>
            <a:endParaRPr lang="en-US" altLang="ja-JP" sz="20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ko-KR" altLang="en-US" sz="20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특허제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6226328</a:t>
            </a:r>
            <a:r>
              <a:rPr lang="ko-KR" altLang="en-US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호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ko-KR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레이저절단장치</a:t>
            </a:r>
            <a:endParaRPr lang="en-US" altLang="ja-JP" sz="20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2857333"/>
      </p:ext>
    </p:extLst>
  </p:cSld>
  <p:clrMapOvr>
    <a:masterClrMapping/>
  </p:clrMapOvr>
</p:sld>
</file>

<file path=ppt/theme/theme1.xml><?xml version="1.0" encoding="utf-8"?>
<a:theme xmlns:a="http://schemas.openxmlformats.org/drawingml/2006/main" name="テーマ1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テーマ1" id="{ED0E4143-AC53-42E6-A65D-14DA8F97AA40}" vid="{49E286D1-8BF0-4980-AF4D-228E87259398}"/>
    </a:ext>
  </a:extLst>
</a:theme>
</file>

<file path=ppt/theme/theme2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テーマ1</Template>
  <TotalTime>1816</TotalTime>
  <Words>205</Words>
  <Application>Microsoft Office PowerPoint</Application>
  <PresentationFormat>화면 슬라이드 쇼(4:3)</PresentationFormat>
  <Paragraphs>65</Paragraphs>
  <Slides>9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9</vt:i4>
      </vt:variant>
    </vt:vector>
  </HeadingPairs>
  <TitlesOfParts>
    <vt:vector size="18" baseType="lpstr">
      <vt:lpstr>メイリオ</vt:lpstr>
      <vt:lpstr>ＭＳ Ｐゴシック</vt:lpstr>
      <vt:lpstr>游ゴシック</vt:lpstr>
      <vt:lpstr>Arial</vt:lpstr>
      <vt:lpstr>Calibri</vt:lpstr>
      <vt:lpstr>Times New Roman</vt:lpstr>
      <vt:lpstr>Wingdings</vt:lpstr>
      <vt:lpstr>テーマ1</vt:lpstr>
      <vt:lpstr>Standarddesign</vt:lpstr>
      <vt:lpstr>PowerPoint 프레젠테이션</vt:lpstr>
      <vt:lpstr>현상의 과제 및 해결수단</vt:lpstr>
      <vt:lpstr>기본동작</vt:lpstr>
      <vt:lpstr>기본동작</vt:lpstr>
      <vt:lpstr>기본동작</vt:lpstr>
      <vt:lpstr>기본동작</vt:lpstr>
      <vt:lpstr>기본동작</vt:lpstr>
      <vt:lpstr>기본동작</vt:lpstr>
      <vt:lpstr>기본사양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鹿瀬　浩二/kouji shikase</dc:creator>
  <cp:lastModifiedBy>LG</cp:lastModifiedBy>
  <cp:revision>174</cp:revision>
  <cp:lastPrinted>2017-06-09T01:08:19Z</cp:lastPrinted>
  <dcterms:created xsi:type="dcterms:W3CDTF">2017-03-01T07:22:49Z</dcterms:created>
  <dcterms:modified xsi:type="dcterms:W3CDTF">2019-02-15T05:49:17Z</dcterms:modified>
</cp:coreProperties>
</file>